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20" r:id="rId3"/>
    <p:sldId id="329" r:id="rId4"/>
    <p:sldId id="384" r:id="rId5"/>
    <p:sldId id="354" r:id="rId6"/>
    <p:sldId id="382" r:id="rId7"/>
    <p:sldId id="385" r:id="rId8"/>
    <p:sldId id="386" r:id="rId9"/>
    <p:sldId id="364" r:id="rId10"/>
    <p:sldId id="365" r:id="rId11"/>
    <p:sldId id="330" r:id="rId12"/>
    <p:sldId id="344" r:id="rId13"/>
    <p:sldId id="356" r:id="rId14"/>
    <p:sldId id="331" r:id="rId15"/>
    <p:sldId id="345" r:id="rId16"/>
    <p:sldId id="346" r:id="rId17"/>
    <p:sldId id="332" r:id="rId18"/>
    <p:sldId id="372" r:id="rId19"/>
    <p:sldId id="374" r:id="rId20"/>
    <p:sldId id="351" r:id="rId21"/>
    <p:sldId id="373" r:id="rId22"/>
    <p:sldId id="358" r:id="rId23"/>
    <p:sldId id="355" r:id="rId24"/>
    <p:sldId id="378" r:id="rId25"/>
    <p:sldId id="336" r:id="rId26"/>
    <p:sldId id="377" r:id="rId27"/>
    <p:sldId id="376" r:id="rId28"/>
    <p:sldId id="375" r:id="rId29"/>
    <p:sldId id="333" r:id="rId30"/>
    <p:sldId id="387" r:id="rId31"/>
    <p:sldId id="383" r:id="rId32"/>
  </p:sldIdLst>
  <p:sldSz cx="12192000" cy="6858000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62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C664-6B45-4880-B1B9-ED928CDF3DA7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38811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887C6-9B39-4CBC-8FAB-78EE9028B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622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08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91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36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78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07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54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462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84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34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194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75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4CD30-7BCE-48FB-A6B4-B0F0BB941A1F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12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image" Target="../media/image47.png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12" Type="http://schemas.openxmlformats.org/officeDocument/2006/relationships/image" Target="../media/image46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11" Type="http://schemas.openxmlformats.org/officeDocument/2006/relationships/image" Target="../media/image45.emf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Relationship Id="rId14" Type="http://schemas.openxmlformats.org/officeDocument/2006/relationships/image" Target="../media/image4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tphn.net/groups/public-health-mortality-monitoring/mortality-sig-introduction/" TargetMode="External"/><Relationship Id="rId2" Type="http://schemas.openxmlformats.org/officeDocument/2006/relationships/hyperlink" Target="http://www.scotpho.org.uk/population-dynamics/recent-mortality-trend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mccartney@nhs.ne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837" y="914400"/>
            <a:ext cx="11103427" cy="2657475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>
                <a:latin typeface="+mn-lt"/>
              </a:rPr>
              <a:t>Why life expectancy trends have changed, </a:t>
            </a:r>
            <a:br>
              <a:rPr lang="en-GB" sz="4000" b="1" dirty="0" smtClean="0">
                <a:latin typeface="+mn-lt"/>
              </a:rPr>
            </a:br>
            <a:r>
              <a:rPr lang="en-GB" sz="4000" b="1" dirty="0" smtClean="0">
                <a:latin typeface="+mn-lt"/>
              </a:rPr>
              <a:t>health inequalities are increasing, </a:t>
            </a:r>
            <a:br>
              <a:rPr lang="en-GB" sz="4000" b="1" dirty="0" smtClean="0">
                <a:latin typeface="+mn-lt"/>
              </a:rPr>
            </a:br>
            <a:r>
              <a:rPr lang="en-GB" sz="4000" b="1" dirty="0" smtClean="0">
                <a:latin typeface="+mn-lt"/>
              </a:rPr>
              <a:t>and our duty to respond: </a:t>
            </a:r>
            <a:br>
              <a:rPr lang="en-GB" sz="4000" b="1" dirty="0" smtClean="0">
                <a:latin typeface="+mn-lt"/>
              </a:rPr>
            </a:br>
            <a:r>
              <a:rPr lang="en-GB" sz="4000" b="1" dirty="0" smtClean="0">
                <a:latin typeface="+mn-lt"/>
              </a:rPr>
              <a:t>a view from Scotland</a:t>
            </a:r>
            <a:endParaRPr lang="en-GB" sz="40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37" y="4139920"/>
            <a:ext cx="10882604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GB" dirty="0" smtClean="0"/>
              <a:t>Gerry McCartney </a:t>
            </a:r>
          </a:p>
          <a:p>
            <a:pPr algn="l"/>
            <a:r>
              <a:rPr lang="en-GB" dirty="0" smtClean="0"/>
              <a:t>Consultant in Public Health</a:t>
            </a:r>
          </a:p>
          <a:p>
            <a:pPr algn="l"/>
            <a:r>
              <a:rPr lang="en-GB" dirty="0" smtClean="0"/>
              <a:t>NHS Health Scotland</a:t>
            </a:r>
          </a:p>
          <a:p>
            <a:pPr algn="l"/>
            <a:r>
              <a:rPr lang="en-GB" dirty="0" smtClean="0"/>
              <a:t>December 2019</a:t>
            </a:r>
            <a:endParaRPr lang="en-GB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69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" y="1019387"/>
            <a:ext cx="10643616" cy="5599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467" y="460595"/>
            <a:ext cx="949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cs typeface="Arial" panose="020B0604020202020204" pitchFamily="34" charset="0"/>
              </a:rPr>
              <a:t>Mean annual change in </a:t>
            </a:r>
            <a:r>
              <a:rPr lang="en-GB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male </a:t>
            </a:r>
            <a:r>
              <a:rPr lang="en-GB" sz="2800" b="1" dirty="0">
                <a:solidFill>
                  <a:prstClr val="black"/>
                </a:solidFill>
                <a:cs typeface="Arial" panose="020B0604020202020204" pitchFamily="34" charset="0"/>
              </a:rPr>
              <a:t>life </a:t>
            </a:r>
            <a:r>
              <a:rPr lang="en-GB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expectancy, 2012-6</a:t>
            </a:r>
            <a:endParaRPr lang="en-GB" sz="28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91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Almost all age groups and causes of death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38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418" y="110067"/>
            <a:ext cx="8742089" cy="6646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0643" y="3626417"/>
            <a:ext cx="33189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All age groups improving</a:t>
            </a:r>
            <a:endParaRPr lang="en-GB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352675" y="1238250"/>
            <a:ext cx="7896225" cy="17621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417" y="110067"/>
            <a:ext cx="8742089" cy="66463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40960" y="3000375"/>
            <a:ext cx="1584960" cy="27501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556000" y="3000375"/>
            <a:ext cx="419100" cy="27501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514204" y="3000375"/>
            <a:ext cx="728177" cy="27501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416" y="110067"/>
            <a:ext cx="8742090" cy="66463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414" y="110067"/>
            <a:ext cx="8742091" cy="66463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09359" y="4360169"/>
            <a:ext cx="6921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Worsening in trend has happened at (almost) all ages</a:t>
            </a:r>
            <a:endParaRPr lang="en-GB" sz="24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412" y="110066"/>
            <a:ext cx="8742094" cy="5757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13680" t="81434" r="36846" b="4536"/>
          <a:stretch/>
        </p:blipFill>
        <p:spPr>
          <a:xfrm>
            <a:off x="8079125" y="192684"/>
            <a:ext cx="3598334" cy="66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9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263" y="473243"/>
            <a:ext cx="9479681" cy="6055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263" y="473243"/>
            <a:ext cx="9488201" cy="6055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263" y="473244"/>
            <a:ext cx="9479681" cy="6055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264" y="473243"/>
            <a:ext cx="9479682" cy="6055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260" y="473241"/>
            <a:ext cx="9479683" cy="605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5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A rapid rise in unjust and avoidable inequalities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51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25" y="419100"/>
            <a:ext cx="10026593" cy="6029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24" y="419100"/>
            <a:ext cx="10026593" cy="6029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19825" y="4191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Scotland, men &amp; women &lt;75 years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896349" y="1838325"/>
            <a:ext cx="2962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Most deprived 10th</a:t>
            </a:r>
            <a:endParaRPr lang="en-GB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896348" y="4505325"/>
            <a:ext cx="2962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Least deprived 10th</a:t>
            </a:r>
            <a:endParaRPr lang="en-GB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8572500" y="1276350"/>
            <a:ext cx="2085975" cy="40671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9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38" y="238125"/>
            <a:ext cx="10307575" cy="6172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24775" y="1181100"/>
            <a:ext cx="1905000" cy="4257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20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The causes are economic, working through a variety of pathways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24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829" y="401552"/>
            <a:ext cx="11314196" cy="635535"/>
          </a:xfrm>
        </p:spPr>
        <p:txBody>
          <a:bodyPr>
            <a:noAutofit/>
          </a:bodyPr>
          <a:lstStyle/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Theory for the economic causes of the life expectancy trends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521" y="1678208"/>
            <a:ext cx="1840619" cy="64698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/>
          <a:p>
            <a:pPr algn="ctr"/>
            <a:r>
              <a:rPr lang="en-GB" sz="1600" dirty="0"/>
              <a:t>P</a:t>
            </a:r>
            <a:r>
              <a:rPr lang="en-GB" sz="1600" dirty="0" smtClean="0"/>
              <a:t>ublic spending squeezed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872108" y="3647352"/>
            <a:ext cx="2007392" cy="119181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Change to value and conditionality of social security benefits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872108" y="1405793"/>
            <a:ext cx="2007392" cy="119181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Pressures on:</a:t>
            </a:r>
            <a:endParaRPr lang="en-GB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S</a:t>
            </a:r>
            <a:r>
              <a:rPr lang="en-GB" sz="1600" dirty="0" smtClean="0"/>
              <a:t>ocial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NHS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Local government </a:t>
            </a:r>
            <a:endParaRPr lang="en-GB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33521" y="5378132"/>
            <a:ext cx="1840618" cy="64698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Wages squeezed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Precarious work</a:t>
            </a:r>
            <a:endParaRPr lang="en-GB" sz="1600" dirty="0"/>
          </a:p>
        </p:txBody>
      </p:sp>
      <p:cxnSp>
        <p:nvCxnSpPr>
          <p:cNvPr id="85" name="Straight Arrow Connector 84"/>
          <p:cNvCxnSpPr>
            <a:stCxn id="9" idx="2"/>
            <a:endCxn id="23" idx="0"/>
          </p:cNvCxnSpPr>
          <p:nvPr/>
        </p:nvCxnSpPr>
        <p:spPr>
          <a:xfrm flipH="1">
            <a:off x="1353830" y="2325194"/>
            <a:ext cx="1" cy="30529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9" idx="3"/>
            <a:endCxn id="15" idx="1"/>
          </p:cNvCxnSpPr>
          <p:nvPr/>
        </p:nvCxnSpPr>
        <p:spPr>
          <a:xfrm>
            <a:off x="2274140" y="2001701"/>
            <a:ext cx="5979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9" idx="3"/>
            <a:endCxn id="10" idx="0"/>
          </p:cNvCxnSpPr>
          <p:nvPr/>
        </p:nvCxnSpPr>
        <p:spPr>
          <a:xfrm>
            <a:off x="2274140" y="2001701"/>
            <a:ext cx="1601664" cy="16456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9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829" y="401552"/>
            <a:ext cx="11314196" cy="635535"/>
          </a:xfrm>
        </p:spPr>
        <p:txBody>
          <a:bodyPr>
            <a:noAutofit/>
          </a:bodyPr>
          <a:lstStyle/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Theory for the economic causes of the life expectancy trends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521" y="1678208"/>
            <a:ext cx="1840619" cy="64698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/>
          <a:p>
            <a:pPr algn="ctr"/>
            <a:r>
              <a:rPr lang="en-GB" sz="1600" dirty="0"/>
              <a:t>P</a:t>
            </a:r>
            <a:r>
              <a:rPr lang="en-GB" sz="1600" dirty="0" smtClean="0"/>
              <a:t>ublic spending squeezed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872108" y="3647352"/>
            <a:ext cx="2007392" cy="119181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Change to value and conditionality of social security benefits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872108" y="5241925"/>
            <a:ext cx="2007392" cy="91940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/>
              <a:t>Decreased incomes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/>
              <a:t>Increased poverty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/>
              <a:t>Decreased security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872108" y="1405793"/>
            <a:ext cx="2007392" cy="119181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Pressures on:</a:t>
            </a:r>
            <a:endParaRPr lang="en-GB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S</a:t>
            </a:r>
            <a:r>
              <a:rPr lang="en-GB" sz="1600" dirty="0" smtClean="0"/>
              <a:t>ocial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NHS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Local government </a:t>
            </a:r>
            <a:endParaRPr lang="en-GB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33521" y="5378132"/>
            <a:ext cx="1840618" cy="64698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Wages squeezed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Precarious work</a:t>
            </a:r>
            <a:endParaRPr lang="en-GB" sz="1600" dirty="0"/>
          </a:p>
        </p:txBody>
      </p:sp>
      <p:cxnSp>
        <p:nvCxnSpPr>
          <p:cNvPr id="85" name="Straight Arrow Connector 84"/>
          <p:cNvCxnSpPr>
            <a:stCxn id="9" idx="2"/>
            <a:endCxn id="23" idx="0"/>
          </p:cNvCxnSpPr>
          <p:nvPr/>
        </p:nvCxnSpPr>
        <p:spPr>
          <a:xfrm flipH="1">
            <a:off x="1353830" y="2325194"/>
            <a:ext cx="1" cy="30529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23" idx="3"/>
            <a:endCxn id="11" idx="1"/>
          </p:cNvCxnSpPr>
          <p:nvPr/>
        </p:nvCxnSpPr>
        <p:spPr>
          <a:xfrm>
            <a:off x="2274139" y="5701625"/>
            <a:ext cx="597969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0" idx="2"/>
            <a:endCxn id="11" idx="0"/>
          </p:cNvCxnSpPr>
          <p:nvPr/>
        </p:nvCxnSpPr>
        <p:spPr>
          <a:xfrm>
            <a:off x="3875804" y="4839168"/>
            <a:ext cx="0" cy="4027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9" idx="3"/>
            <a:endCxn id="15" idx="1"/>
          </p:cNvCxnSpPr>
          <p:nvPr/>
        </p:nvCxnSpPr>
        <p:spPr>
          <a:xfrm>
            <a:off x="2274140" y="2001701"/>
            <a:ext cx="5979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9" idx="3"/>
            <a:endCxn id="10" idx="0"/>
          </p:cNvCxnSpPr>
          <p:nvPr/>
        </p:nvCxnSpPr>
        <p:spPr>
          <a:xfrm>
            <a:off x="2274140" y="2001701"/>
            <a:ext cx="1601664" cy="16456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0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35" y="431800"/>
            <a:ext cx="10111232" cy="60324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35" y="431800"/>
            <a:ext cx="10111232" cy="60324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25600" y="723900"/>
            <a:ext cx="2616200" cy="48514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625600" y="723900"/>
            <a:ext cx="261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Infectious disease outbreaks, food supplies, wars</a:t>
            </a:r>
            <a:endParaRPr lang="en-GB" sz="1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917700" y="2203450"/>
            <a:ext cx="2184400" cy="933450"/>
            <a:chOff x="1917700" y="2203450"/>
            <a:chExt cx="2184400" cy="93345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917700" y="2514600"/>
              <a:ext cx="0" cy="6223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082800" y="2514600"/>
              <a:ext cx="0" cy="6223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438400" y="2514600"/>
              <a:ext cx="0" cy="6223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959100" y="2514600"/>
              <a:ext cx="0" cy="6223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644900" y="2298700"/>
              <a:ext cx="0" cy="6223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962400" y="2203450"/>
              <a:ext cx="0" cy="6223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102100" y="2203450"/>
              <a:ext cx="0" cy="6223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5111865" y="723900"/>
            <a:ext cx="552336" cy="48514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376415" y="723900"/>
            <a:ext cx="329185" cy="48514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705601" y="723900"/>
            <a:ext cx="3822700" cy="48514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795047" y="753189"/>
            <a:ext cx="1216198" cy="58477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WWI and Spanish flu</a:t>
            </a:r>
            <a:endParaRPr lang="en-GB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179058" y="876300"/>
            <a:ext cx="710415" cy="338554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WWII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225100" y="736312"/>
            <a:ext cx="261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Continuous improvement</a:t>
            </a:r>
            <a:endParaRPr lang="en-GB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705601" y="3949700"/>
            <a:ext cx="398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Life expectancy in Scotland, 1855-2005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9650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1926"/>
            <a:ext cx="11144250" cy="1104900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+mn-lt"/>
              </a:rPr>
              <a:t>Percentage impact of reforms to taxes and transfer payments by household net income decile, 2010-2011 to 2021-22 tax year, Great Britain</a:t>
            </a:r>
            <a:endParaRPr lang="en-GB" sz="24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32" y="1030789"/>
            <a:ext cx="8921893" cy="5357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14675" y="6250176"/>
            <a:ext cx="8782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</a:t>
            </a:r>
            <a:r>
              <a:rPr lang="en-GB" sz="1200" dirty="0" err="1" smtClean="0"/>
              <a:t>Portes</a:t>
            </a:r>
            <a:r>
              <a:rPr lang="en-GB" sz="1200" dirty="0" smtClean="0"/>
              <a:t> et al. The cumulative impact of tax and welfare reforms. Manchester, Equality and Human Rights Commission, 2018.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108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829" y="401552"/>
            <a:ext cx="11314196" cy="635535"/>
          </a:xfrm>
        </p:spPr>
        <p:txBody>
          <a:bodyPr>
            <a:noAutofit/>
          </a:bodyPr>
          <a:lstStyle/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Theory for the economic causes of the life expectancy trends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521" y="1678208"/>
            <a:ext cx="1840619" cy="64698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/>
          <a:p>
            <a:pPr algn="ctr"/>
            <a:r>
              <a:rPr lang="en-GB" sz="1600" dirty="0"/>
              <a:t>P</a:t>
            </a:r>
            <a:r>
              <a:rPr lang="en-GB" sz="1600" dirty="0" smtClean="0"/>
              <a:t>ublic spending squeezed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872108" y="3647352"/>
            <a:ext cx="2007392" cy="119181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Change to value and conditionality of social security benefits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872108" y="5241925"/>
            <a:ext cx="2007392" cy="91940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/>
              <a:t>Decreased incomes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/>
              <a:t>Increased poverty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/>
              <a:t>Decreased security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8793" y="2707207"/>
            <a:ext cx="2605360" cy="255389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Poor housing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Poor nutrition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Less ability to maintain healthy behaviours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Risk of rough sleeping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D</a:t>
            </a:r>
            <a:r>
              <a:rPr lang="en-GB" sz="1600" dirty="0" smtClean="0"/>
              <a:t>estructive coping mechanisms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Poor mental 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Social isolation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872108" y="1405793"/>
            <a:ext cx="2007392" cy="119181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Pressures on:</a:t>
            </a:r>
            <a:endParaRPr lang="en-GB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S</a:t>
            </a:r>
            <a:r>
              <a:rPr lang="en-GB" sz="1600" dirty="0" smtClean="0"/>
              <a:t>ocial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NHS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Local government </a:t>
            </a:r>
            <a:endParaRPr lang="en-GB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33521" y="5378132"/>
            <a:ext cx="1840618" cy="64698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Wages squeezed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Precarious work</a:t>
            </a:r>
            <a:endParaRPr lang="en-GB" sz="1600" dirty="0"/>
          </a:p>
        </p:txBody>
      </p:sp>
      <p:cxnSp>
        <p:nvCxnSpPr>
          <p:cNvPr id="85" name="Straight Arrow Connector 84"/>
          <p:cNvCxnSpPr>
            <a:stCxn id="9" idx="2"/>
            <a:endCxn id="23" idx="0"/>
          </p:cNvCxnSpPr>
          <p:nvPr/>
        </p:nvCxnSpPr>
        <p:spPr>
          <a:xfrm flipH="1">
            <a:off x="1353830" y="2325194"/>
            <a:ext cx="1" cy="30529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23" idx="3"/>
            <a:endCxn id="11" idx="1"/>
          </p:cNvCxnSpPr>
          <p:nvPr/>
        </p:nvCxnSpPr>
        <p:spPr>
          <a:xfrm>
            <a:off x="2274139" y="5701625"/>
            <a:ext cx="597969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0" idx="2"/>
            <a:endCxn id="11" idx="0"/>
          </p:cNvCxnSpPr>
          <p:nvPr/>
        </p:nvCxnSpPr>
        <p:spPr>
          <a:xfrm>
            <a:off x="3875804" y="4839168"/>
            <a:ext cx="0" cy="4027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9" idx="3"/>
            <a:endCxn id="15" idx="1"/>
          </p:cNvCxnSpPr>
          <p:nvPr/>
        </p:nvCxnSpPr>
        <p:spPr>
          <a:xfrm>
            <a:off x="2274140" y="2001701"/>
            <a:ext cx="5979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9" idx="3"/>
            <a:endCxn id="10" idx="0"/>
          </p:cNvCxnSpPr>
          <p:nvPr/>
        </p:nvCxnSpPr>
        <p:spPr>
          <a:xfrm>
            <a:off x="2274140" y="2001701"/>
            <a:ext cx="1601664" cy="16456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1" idx="3"/>
            <a:endCxn id="13" idx="1"/>
          </p:cNvCxnSpPr>
          <p:nvPr/>
        </p:nvCxnSpPr>
        <p:spPr>
          <a:xfrm flipV="1">
            <a:off x="4879500" y="3984153"/>
            <a:ext cx="1219293" cy="17174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5" idx="3"/>
            <a:endCxn id="13" idx="1"/>
          </p:cNvCxnSpPr>
          <p:nvPr/>
        </p:nvCxnSpPr>
        <p:spPr>
          <a:xfrm>
            <a:off x="4879500" y="2001701"/>
            <a:ext cx="1219293" cy="198245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1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829" y="401552"/>
            <a:ext cx="11314196" cy="635535"/>
          </a:xfrm>
        </p:spPr>
        <p:txBody>
          <a:bodyPr>
            <a:noAutofit/>
          </a:bodyPr>
          <a:lstStyle/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Theory for the economic causes of the life expectancy trends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521" y="1678208"/>
            <a:ext cx="1840619" cy="64698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/>
          <a:p>
            <a:pPr algn="ctr"/>
            <a:r>
              <a:rPr lang="en-GB" sz="1600" dirty="0"/>
              <a:t>P</a:t>
            </a:r>
            <a:r>
              <a:rPr lang="en-GB" sz="1600" dirty="0" smtClean="0"/>
              <a:t>ublic spending squeezed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872108" y="3647352"/>
            <a:ext cx="2007392" cy="119181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Change to value and conditionality of social security benefits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872108" y="5241925"/>
            <a:ext cx="2007392" cy="91940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/>
              <a:t>Decreased incomes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/>
              <a:t>Increased poverty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/>
              <a:t>Decreased security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8793" y="2707207"/>
            <a:ext cx="2605360" cy="255389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Poor housing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Poor nutrition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Less ability to maintain healthy behaviours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Risk of rough sleeping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D</a:t>
            </a:r>
            <a:r>
              <a:rPr lang="en-GB" sz="1600" dirty="0" smtClean="0"/>
              <a:t>estructive coping mechanisms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Poor mental 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Social isolation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872108" y="1405793"/>
            <a:ext cx="2007392" cy="119181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Pressures on:</a:t>
            </a:r>
            <a:endParaRPr lang="en-GB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S</a:t>
            </a:r>
            <a:r>
              <a:rPr lang="en-GB" sz="1600" dirty="0" smtClean="0"/>
              <a:t>ocial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NHS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Local government 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9471428" y="4199895"/>
            <a:ext cx="2158595" cy="64698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Increased inequalities in mortality</a:t>
            </a:r>
            <a:endParaRPr lang="en-GB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33521" y="5378132"/>
            <a:ext cx="1840618" cy="64698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Wages squeezed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Precarious work</a:t>
            </a:r>
            <a:endParaRPr lang="en-GB" sz="1600" dirty="0"/>
          </a:p>
        </p:txBody>
      </p:sp>
      <p:cxnSp>
        <p:nvCxnSpPr>
          <p:cNvPr id="85" name="Straight Arrow Connector 84"/>
          <p:cNvCxnSpPr>
            <a:stCxn id="9" idx="2"/>
            <a:endCxn id="23" idx="0"/>
          </p:cNvCxnSpPr>
          <p:nvPr/>
        </p:nvCxnSpPr>
        <p:spPr>
          <a:xfrm flipH="1">
            <a:off x="1353830" y="2325194"/>
            <a:ext cx="1" cy="30529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9471428" y="3233016"/>
            <a:ext cx="2158595" cy="64698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Stalling of most causes of death</a:t>
            </a:r>
            <a:endParaRPr lang="en-GB" sz="1600" dirty="0"/>
          </a:p>
        </p:txBody>
      </p:sp>
      <p:cxnSp>
        <p:nvCxnSpPr>
          <p:cNvPr id="133" name="Straight Arrow Connector 132"/>
          <p:cNvCxnSpPr>
            <a:stCxn id="23" idx="3"/>
            <a:endCxn id="11" idx="1"/>
          </p:cNvCxnSpPr>
          <p:nvPr/>
        </p:nvCxnSpPr>
        <p:spPr>
          <a:xfrm>
            <a:off x="2274139" y="5701625"/>
            <a:ext cx="597969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0" idx="2"/>
            <a:endCxn id="11" idx="0"/>
          </p:cNvCxnSpPr>
          <p:nvPr/>
        </p:nvCxnSpPr>
        <p:spPr>
          <a:xfrm>
            <a:off x="3875804" y="4839168"/>
            <a:ext cx="0" cy="4027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9" idx="3"/>
            <a:endCxn id="15" idx="1"/>
          </p:cNvCxnSpPr>
          <p:nvPr/>
        </p:nvCxnSpPr>
        <p:spPr>
          <a:xfrm>
            <a:off x="2274140" y="2001701"/>
            <a:ext cx="5979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9" idx="3"/>
            <a:endCxn id="10" idx="0"/>
          </p:cNvCxnSpPr>
          <p:nvPr/>
        </p:nvCxnSpPr>
        <p:spPr>
          <a:xfrm>
            <a:off x="2274140" y="2001701"/>
            <a:ext cx="1601664" cy="16456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13" idx="3"/>
            <a:endCxn id="118" idx="1"/>
          </p:cNvCxnSpPr>
          <p:nvPr/>
        </p:nvCxnSpPr>
        <p:spPr>
          <a:xfrm flipV="1">
            <a:off x="8704153" y="3556509"/>
            <a:ext cx="767275" cy="42764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1" idx="3"/>
            <a:endCxn id="13" idx="1"/>
          </p:cNvCxnSpPr>
          <p:nvPr/>
        </p:nvCxnSpPr>
        <p:spPr>
          <a:xfrm flipV="1">
            <a:off x="4879500" y="3984153"/>
            <a:ext cx="1219293" cy="17174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5" idx="3"/>
            <a:endCxn id="13" idx="1"/>
          </p:cNvCxnSpPr>
          <p:nvPr/>
        </p:nvCxnSpPr>
        <p:spPr>
          <a:xfrm>
            <a:off x="4879500" y="2001701"/>
            <a:ext cx="1219293" cy="198245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13" idx="3"/>
            <a:endCxn id="19" idx="1"/>
          </p:cNvCxnSpPr>
          <p:nvPr/>
        </p:nvCxnSpPr>
        <p:spPr>
          <a:xfrm>
            <a:off x="8704153" y="3984153"/>
            <a:ext cx="767275" cy="53923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8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273" y="1631583"/>
            <a:ext cx="9650925" cy="469702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5538" y="529389"/>
            <a:ext cx="10515600" cy="1104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latin typeface="+mn-lt"/>
              </a:rPr>
              <a:t>Modelled impact of changes to taxes and transfer payments (2010-2011 to 2021-22) on life expectancy, Scotland (preliminary analysis using Triple I tool)</a:t>
            </a:r>
            <a:endParaRPr lang="en-GB" sz="24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9750" y="2093493"/>
            <a:ext cx="3667126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79.5 </a:t>
            </a:r>
            <a:r>
              <a:rPr lang="en-US" b="1" dirty="0"/>
              <a:t>years to 78.9 years (-30 weeks</a:t>
            </a:r>
            <a:r>
              <a:rPr lang="en-US" b="1" dirty="0" smtClean="0"/>
              <a:t>) </a:t>
            </a:r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1834972" y="2093493"/>
            <a:ext cx="3584911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84.2 </a:t>
            </a:r>
            <a:r>
              <a:rPr lang="en-US" b="1" dirty="0"/>
              <a:t>years to 83.7 years (-29 </a:t>
            </a:r>
            <a:r>
              <a:rPr lang="en-US" b="1" dirty="0" smtClean="0"/>
              <a:t>weeks)</a:t>
            </a:r>
            <a:endParaRPr lang="en-GB" b="1" dirty="0"/>
          </a:p>
        </p:txBody>
      </p:sp>
      <p:sp>
        <p:nvSpPr>
          <p:cNvPr id="3" name="Oval 2"/>
          <p:cNvSpPr/>
          <p:nvPr/>
        </p:nvSpPr>
        <p:spPr>
          <a:xfrm rot="21202229">
            <a:off x="2352143" y="3602838"/>
            <a:ext cx="3034174" cy="7572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 rot="20952800">
            <a:off x="6219136" y="3601483"/>
            <a:ext cx="3034174" cy="7572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61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34" y="228191"/>
            <a:ext cx="4779044" cy="64255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595" y="348683"/>
            <a:ext cx="4654335" cy="63886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310" y="228191"/>
            <a:ext cx="4070271" cy="6305055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448320" y="984045"/>
            <a:ext cx="4526935" cy="2182761"/>
          </a:xfrm>
          <a:prstGeom prst="wedgeEllipseCallout">
            <a:avLst>
              <a:gd name="adj1" fmla="val -98894"/>
              <a:gd name="adj2" fmla="val 4977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Austerity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regimes are associated with an increase in all-cause mortality (0.7%).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826502" y="3802168"/>
            <a:ext cx="4991615" cy="2669867"/>
          </a:xfrm>
          <a:prstGeom prst="wedgeEllipseCallout">
            <a:avLst>
              <a:gd name="adj1" fmla="val -44956"/>
              <a:gd name="adj2" fmla="val -11005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The results suggest a negative effect on mortality in those countries that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apply a higher level of austerity.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79834" y="3380718"/>
            <a:ext cx="4779044" cy="2669867"/>
          </a:xfrm>
          <a:prstGeom prst="wedgeEllipseCallout">
            <a:avLst>
              <a:gd name="adj1" fmla="val 129374"/>
              <a:gd name="adj2" fmla="val -529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Austerity, however, was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related to increasing health inequalities, an association that grew stronger with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time.</a:t>
            </a:r>
          </a:p>
        </p:txBody>
      </p:sp>
    </p:spTree>
    <p:extLst>
      <p:ext uri="{BB962C8B-B14F-4D97-AF65-F5344CB8AC3E}">
        <p14:creationId xmlns:p14="http://schemas.microsoft.com/office/powerpoint/2010/main" val="272409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03" y="382384"/>
            <a:ext cx="4285476" cy="62096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81" y="499019"/>
            <a:ext cx="5223636" cy="57706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182" y="190101"/>
            <a:ext cx="4324436" cy="63884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2736" y="324194"/>
            <a:ext cx="4384255" cy="63259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3405" y="294262"/>
            <a:ext cx="4504675" cy="61929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6464" y="139756"/>
            <a:ext cx="5059839" cy="65587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3067" y="354598"/>
            <a:ext cx="4334192" cy="60594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7494" y="438977"/>
            <a:ext cx="4134090" cy="5867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2284" y="398776"/>
            <a:ext cx="4213762" cy="60488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00395" y="294262"/>
            <a:ext cx="4418753" cy="62497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79588" y="247784"/>
            <a:ext cx="4548392" cy="62497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93851" y="438977"/>
            <a:ext cx="4164128" cy="61616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14290" y="625681"/>
            <a:ext cx="4119404" cy="57512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883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+mn-lt"/>
              </a:rPr>
              <a:t>It’s not an ageing population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5695"/>
            <a:ext cx="10515600" cy="4321268"/>
          </a:xfrm>
        </p:spPr>
        <p:txBody>
          <a:bodyPr>
            <a:normAutofit/>
          </a:bodyPr>
          <a:lstStyle/>
          <a:p>
            <a:pPr marL="723900" indent="-457200"/>
            <a:r>
              <a:rPr lang="en-GB" dirty="0" smtClean="0"/>
              <a:t>These trends are shown in life expectancy and age-standardised mortality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68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+mn-lt"/>
              </a:rPr>
              <a:t>It’s not a ‘natural’ limit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5695"/>
            <a:ext cx="10515600" cy="4321268"/>
          </a:xfrm>
        </p:spPr>
        <p:txBody>
          <a:bodyPr>
            <a:normAutofit/>
          </a:bodyPr>
          <a:lstStyle/>
          <a:p>
            <a:pPr marL="723900" indent="-457200"/>
            <a:r>
              <a:rPr lang="en-GB" dirty="0" smtClean="0"/>
              <a:t>Trends have changed at all age groups, not just the oldest</a:t>
            </a:r>
          </a:p>
          <a:p>
            <a:pPr marL="723900" indent="-457200"/>
            <a:r>
              <a:rPr lang="en-GB" dirty="0" smtClean="0"/>
              <a:t>Trends are worst in the most deprived groups where life expectancy is already lowest </a:t>
            </a:r>
          </a:p>
          <a:p>
            <a:pPr marL="723900" indent="-457200"/>
            <a:r>
              <a:rPr lang="en-GB" dirty="0" smtClean="0"/>
              <a:t>Life expectancy continues to improve in countries who lead the world such as Japan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4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+mn-lt"/>
              </a:rPr>
              <a:t>It’s not all ‘flu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5695"/>
            <a:ext cx="10515600" cy="4321268"/>
          </a:xfrm>
        </p:spPr>
        <p:txBody>
          <a:bodyPr>
            <a:normAutofit/>
          </a:bodyPr>
          <a:lstStyle/>
          <a:p>
            <a:pPr marL="723900" indent="-457200"/>
            <a:r>
              <a:rPr lang="en-GB" dirty="0" smtClean="0"/>
              <a:t>All causes of death impacted including implausible causes such as drug-related deaths</a:t>
            </a:r>
          </a:p>
          <a:p>
            <a:pPr marL="723900" indent="-457200"/>
            <a:r>
              <a:rPr lang="en-GB" dirty="0" smtClean="0"/>
              <a:t>Trends changed in 2012 across most countries, not in the ‘flu-year’ 2015, and have been sustained subsequently </a:t>
            </a:r>
          </a:p>
          <a:p>
            <a:pPr marL="723900" indent="-457200"/>
            <a:r>
              <a:rPr lang="en-GB" dirty="0" smtClean="0"/>
              <a:t>All age groups impacted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45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096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Summary and implications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9410"/>
            <a:ext cx="10515600" cy="52056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This is the biggest public health challenge for many decades – encompassing the sub-plots on drug deaths, homelessness, poverty, etc. </a:t>
            </a:r>
          </a:p>
          <a:p>
            <a:r>
              <a:rPr lang="en-GB" dirty="0" smtClean="0"/>
              <a:t>Austerity, social security cuts, service cuts/pressures all likely to be causal </a:t>
            </a:r>
          </a:p>
          <a:p>
            <a:r>
              <a:rPr lang="en-GB" dirty="0" smtClean="0"/>
              <a:t>We need to reverse and mitigate these economic and social policies </a:t>
            </a:r>
          </a:p>
          <a:p>
            <a:r>
              <a:rPr lang="en-GB" dirty="0" smtClean="0"/>
              <a:t>We need to design our services to meet the unmet needs of the population and ensure accessibility to those who need those services most </a:t>
            </a:r>
          </a:p>
          <a:p>
            <a:r>
              <a:rPr lang="en-GB" dirty="0" smtClean="0"/>
              <a:t>We need a public health approach to substance misuse</a:t>
            </a:r>
          </a:p>
          <a:p>
            <a:r>
              <a:rPr lang="en-GB" dirty="0" smtClean="0"/>
              <a:t>We need your leadership to ensure all relevant policymakers and service managers at all levels understand the contribution they can make</a:t>
            </a:r>
          </a:p>
          <a:p>
            <a:r>
              <a:rPr lang="en-GB" dirty="0" smtClean="0"/>
              <a:t>We have a duty to explain and champion action for our population/patients</a:t>
            </a:r>
          </a:p>
        </p:txBody>
      </p:sp>
    </p:spTree>
    <p:extLst>
      <p:ext uri="{BB962C8B-B14F-4D97-AF65-F5344CB8AC3E}">
        <p14:creationId xmlns:p14="http://schemas.microsoft.com/office/powerpoint/2010/main" val="262538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Life </a:t>
            </a:r>
            <a:r>
              <a:rPr lang="en-US" b="1" dirty="0">
                <a:latin typeface="+mn-lt"/>
              </a:rPr>
              <a:t>expectancy trends changed from 2012 </a:t>
            </a:r>
          </a:p>
        </p:txBody>
      </p:sp>
    </p:spTree>
    <p:extLst>
      <p:ext uri="{BB962C8B-B14F-4D97-AF65-F5344CB8AC3E}">
        <p14:creationId xmlns:p14="http://schemas.microsoft.com/office/powerpoint/2010/main" val="5487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096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Towards a shared narrative?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9410"/>
            <a:ext cx="10515600" cy="5205663"/>
          </a:xfrm>
        </p:spPr>
        <p:txBody>
          <a:bodyPr>
            <a:normAutofit/>
          </a:bodyPr>
          <a:lstStyle/>
          <a:p>
            <a:r>
              <a:rPr lang="en-GB" dirty="0" smtClean="0"/>
              <a:t>There are different emphases about the causes of the life expectancy trends across agencies at present</a:t>
            </a:r>
          </a:p>
          <a:p>
            <a:r>
              <a:rPr lang="en-GB" dirty="0" smtClean="0"/>
              <a:t>We have been working towards a more collaborative and shared approach to this</a:t>
            </a:r>
          </a:p>
          <a:p>
            <a:r>
              <a:rPr lang="en-GB" dirty="0" smtClean="0"/>
              <a:t>There is some way to go to develop a shared narrative across agencies, not least because of different governance arrangements and political pressures</a:t>
            </a:r>
          </a:p>
          <a:p>
            <a:r>
              <a:rPr lang="en-GB" dirty="0" smtClean="0"/>
              <a:t>Dialogue ongoing</a:t>
            </a:r>
          </a:p>
        </p:txBody>
      </p:sp>
    </p:spTree>
    <p:extLst>
      <p:ext uri="{BB962C8B-B14F-4D97-AF65-F5344CB8AC3E}">
        <p14:creationId xmlns:p14="http://schemas.microsoft.com/office/powerpoint/2010/main" val="199034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4900"/>
            <a:ext cx="10515600" cy="5072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All the data and evidence is summarised at: </a:t>
            </a:r>
            <a:r>
              <a:rPr lang="en-GB" dirty="0" smtClean="0">
                <a:hlinkClick r:id="rId2"/>
              </a:rPr>
              <a:t>www.scotpho.org.uk/population-dynamics/recent-mortality-trends/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programme of research and dissemination is detailed here: </a:t>
            </a:r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://www.scotphn.net/groups/public-health-mortality-monitoring/mortality-sig-introduction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Contact me at: </a:t>
            </a:r>
          </a:p>
          <a:p>
            <a:pPr marL="0" indent="0">
              <a:buNone/>
            </a:pPr>
            <a:r>
              <a:rPr lang="en-GB" dirty="0" smtClean="0"/>
              <a:t>Email: 	</a:t>
            </a:r>
            <a:r>
              <a:rPr lang="en-GB" dirty="0" smtClean="0">
                <a:hlinkClick r:id="rId4"/>
              </a:rPr>
              <a:t>gmccartney@nhs.net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Twitter: 	@gerrymccartney1</a:t>
            </a:r>
          </a:p>
        </p:txBody>
      </p:sp>
    </p:spTree>
    <p:extLst>
      <p:ext uri="{BB962C8B-B14F-4D97-AF65-F5344CB8AC3E}">
        <p14:creationId xmlns:p14="http://schemas.microsoft.com/office/powerpoint/2010/main" val="10163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858" y="296483"/>
            <a:ext cx="8615837" cy="61942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29404" y="374754"/>
            <a:ext cx="1648918" cy="3297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858" y="296482"/>
            <a:ext cx="8615837" cy="619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9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467" y="0"/>
            <a:ext cx="953906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467" y="0"/>
            <a:ext cx="953906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467" y="0"/>
            <a:ext cx="9539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8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88" y="432317"/>
            <a:ext cx="8895436" cy="62665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88" y="432317"/>
            <a:ext cx="8895436" cy="6266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188" y="432317"/>
            <a:ext cx="8895436" cy="62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1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84" y="286723"/>
            <a:ext cx="8660920" cy="62266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50370" y="638355"/>
            <a:ext cx="2035834" cy="4295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284" y="286723"/>
            <a:ext cx="8660920" cy="622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2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46" y="1633879"/>
            <a:ext cx="10878196" cy="3823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46" y="1633879"/>
            <a:ext cx="10878196" cy="382333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+mn-lt"/>
              </a:rPr>
              <a:t>Actual versus projected life expectancy </a:t>
            </a:r>
            <a:br>
              <a:rPr lang="en-GB" sz="3200" b="1" dirty="0" smtClean="0">
                <a:latin typeface="+mn-lt"/>
              </a:rPr>
            </a:br>
            <a:r>
              <a:rPr lang="en-GB" sz="3200" b="1" dirty="0" smtClean="0">
                <a:latin typeface="+mn-lt"/>
              </a:rPr>
              <a:t>(based on the 1990-2011 baseline)</a:t>
            </a:r>
            <a:endParaRPr lang="en-GB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688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" y="1396230"/>
            <a:ext cx="11359896" cy="5274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467" y="460595"/>
            <a:ext cx="949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cs typeface="Arial" panose="020B0604020202020204" pitchFamily="34" charset="0"/>
              </a:rPr>
              <a:t>Mean annual change in </a:t>
            </a:r>
            <a:r>
              <a:rPr lang="en-GB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female </a:t>
            </a:r>
            <a:r>
              <a:rPr lang="en-GB" sz="2800" b="1" dirty="0">
                <a:solidFill>
                  <a:prstClr val="black"/>
                </a:solidFill>
                <a:cs typeface="Arial" panose="020B0604020202020204" pitchFamily="34" charset="0"/>
              </a:rPr>
              <a:t>life </a:t>
            </a:r>
            <a:r>
              <a:rPr lang="en-GB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expectancy, 2012-6</a:t>
            </a:r>
            <a:endParaRPr lang="en-GB" sz="28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37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789</Words>
  <Application>Microsoft Office PowerPoint</Application>
  <PresentationFormat>Widescreen</PresentationFormat>
  <Paragraphs>126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Why life expectancy trends have changed,  health inequalities are increasing,  and our duty to respond:  a view from Scotland</vt:lpstr>
      <vt:lpstr>PowerPoint Presentation</vt:lpstr>
      <vt:lpstr>Life expectancy trends changed from 2012 </vt:lpstr>
      <vt:lpstr>PowerPoint Presentation</vt:lpstr>
      <vt:lpstr>PowerPoint Presentation</vt:lpstr>
      <vt:lpstr>PowerPoint Presentation</vt:lpstr>
      <vt:lpstr>PowerPoint Presentation</vt:lpstr>
      <vt:lpstr>Actual versus projected life expectancy  (based on the 1990-2011 baseline)</vt:lpstr>
      <vt:lpstr>PowerPoint Presentation</vt:lpstr>
      <vt:lpstr>PowerPoint Presentation</vt:lpstr>
      <vt:lpstr>Almost all age groups and causes of death</vt:lpstr>
      <vt:lpstr>PowerPoint Presentation</vt:lpstr>
      <vt:lpstr>PowerPoint Presentation</vt:lpstr>
      <vt:lpstr>A rapid rise in unjust and avoidable inequalities</vt:lpstr>
      <vt:lpstr>PowerPoint Presentation</vt:lpstr>
      <vt:lpstr>PowerPoint Presentation</vt:lpstr>
      <vt:lpstr>The causes are economic, working through a variety of pathways</vt:lpstr>
      <vt:lpstr>Theory for the economic causes of the life expectancy trends</vt:lpstr>
      <vt:lpstr>Theory for the economic causes of the life expectancy trends</vt:lpstr>
      <vt:lpstr>Percentage impact of reforms to taxes and transfer payments by household net income decile, 2010-2011 to 2021-22 tax year, Great Britain</vt:lpstr>
      <vt:lpstr>Theory for the economic causes of the life expectancy trends</vt:lpstr>
      <vt:lpstr>Theory for the economic causes of the life expectancy trends</vt:lpstr>
      <vt:lpstr>PowerPoint Presentation</vt:lpstr>
      <vt:lpstr>PowerPoint Presentation</vt:lpstr>
      <vt:lpstr>PowerPoint Presentation</vt:lpstr>
      <vt:lpstr>It’s not an ageing population</vt:lpstr>
      <vt:lpstr>It’s not a ‘natural’ limit</vt:lpstr>
      <vt:lpstr>It’s not all ‘flu</vt:lpstr>
      <vt:lpstr>Summary and implications</vt:lpstr>
      <vt:lpstr>Towards a shared narrative? </vt:lpstr>
      <vt:lpstr>PowerPoint Presentation</vt:lpstr>
    </vt:vector>
  </TitlesOfParts>
  <Company>NHS HealthScotland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from Scottish workshop</dc:title>
  <dc:creator>Gerry McCartney</dc:creator>
  <cp:lastModifiedBy>Denise McHugh</cp:lastModifiedBy>
  <cp:revision>124</cp:revision>
  <dcterms:created xsi:type="dcterms:W3CDTF">2019-03-19T14:43:40Z</dcterms:created>
  <dcterms:modified xsi:type="dcterms:W3CDTF">2020-02-14T16:01:27Z</dcterms:modified>
</cp:coreProperties>
</file>